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5" r:id="rId5"/>
    <p:sldId id="263" r:id="rId6"/>
    <p:sldId id="259" r:id="rId7"/>
    <p:sldId id="266" r:id="rId8"/>
    <p:sldId id="260" r:id="rId9"/>
    <p:sldId id="264" r:id="rId10"/>
    <p:sldId id="261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7"/>
    <p:restoredTop sz="94599"/>
  </p:normalViewPr>
  <p:slideViewPr>
    <p:cSldViewPr snapToGrid="0" snapToObjects="1">
      <p:cViewPr>
        <p:scale>
          <a:sx n="85" d="100"/>
          <a:sy n="85" d="100"/>
        </p:scale>
        <p:origin x="143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5B85F-2992-BD49-AC44-D365AD04C68D}" type="datetimeFigureOut">
              <a:rPr lang="en-US" smtClean="0"/>
              <a:t>5/10/18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54E5F8-B857-DF45-AC4F-AE9309C7A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24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4E5F8-B857-DF45-AC4F-AE9309C7ABF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110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5/10/18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5/10/18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2" y="1134482"/>
            <a:ext cx="10318418" cy="4394988"/>
          </a:xfrm>
        </p:spPr>
        <p:txBody>
          <a:bodyPr/>
          <a:lstStyle/>
          <a:p>
            <a:r>
              <a:rPr lang="en-US" sz="8000" dirty="0" smtClean="0"/>
              <a:t>Reusable Review Energy</a:t>
            </a: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 smtClean="0"/>
              <a:t/>
            </a:r>
            <a:br>
              <a:rPr lang="en-US" sz="8000" dirty="0" smtClean="0"/>
            </a:br>
            <a:r>
              <a:rPr lang="en-US" sz="4000" dirty="0" smtClean="0"/>
              <a:t>Hotel Recommender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529470"/>
            <a:ext cx="8045373" cy="1192005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By Steven Ta</a:t>
            </a:r>
          </a:p>
          <a:p>
            <a:r>
              <a:rPr lang="en-US" sz="2400" dirty="0" err="1" smtClean="0">
                <a:solidFill>
                  <a:schemeClr val="tx1"/>
                </a:solidFill>
              </a:rPr>
              <a:t>Github</a:t>
            </a:r>
            <a:r>
              <a:rPr lang="en-US" sz="2400" dirty="0" smtClean="0">
                <a:solidFill>
                  <a:schemeClr val="tx1"/>
                </a:solidFill>
              </a:rPr>
              <a:t>: </a:t>
            </a:r>
            <a:r>
              <a:rPr lang="en-US" sz="2400" dirty="0" smtClean="0">
                <a:solidFill>
                  <a:schemeClr val="tx1"/>
                </a:solidFill>
              </a:rPr>
              <a:t>steventa87/</a:t>
            </a:r>
            <a:r>
              <a:rPr lang="en-US" sz="2400" dirty="0" err="1" smtClean="0">
                <a:solidFill>
                  <a:schemeClr val="tx1"/>
                </a:solidFill>
              </a:rPr>
              <a:t>Hotel_Recommendation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err="1" smtClean="0">
                <a:solidFill>
                  <a:schemeClr val="tx1"/>
                </a:solidFill>
              </a:rPr>
              <a:t>Linkedin</a:t>
            </a:r>
            <a:r>
              <a:rPr lang="en-US" sz="2400" dirty="0" smtClean="0">
                <a:solidFill>
                  <a:schemeClr val="tx1"/>
                </a:solidFill>
              </a:rPr>
              <a:t>: ta-</a:t>
            </a:r>
            <a:r>
              <a:rPr lang="en-US" sz="2400" dirty="0" err="1" smtClean="0">
                <a:solidFill>
                  <a:schemeClr val="tx1"/>
                </a:solidFill>
              </a:rPr>
              <a:t>steven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04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593591"/>
          </a:xfrm>
        </p:spPr>
        <p:txBody>
          <a:bodyPr>
            <a:no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To better validate recommendations,  use reviews to predict how many stars a hotel has.</a:t>
            </a:r>
          </a:p>
          <a:p>
            <a:endParaRPr lang="en-US" sz="2400" dirty="0"/>
          </a:p>
          <a:p>
            <a:r>
              <a:rPr lang="en-US" sz="2400" dirty="0" smtClean="0"/>
              <a:t>To improve topic analysis, </a:t>
            </a:r>
            <a:r>
              <a:rPr lang="en-US" sz="2400" dirty="0"/>
              <a:t> </a:t>
            </a:r>
            <a:r>
              <a:rPr lang="en-US" sz="2400" dirty="0" smtClean="0"/>
              <a:t>experiment with many more words. For example, for efficiency, I limited my TF-IDF matrix from 200k words to 5k.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534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793869"/>
            <a:ext cx="10178322" cy="1492132"/>
          </a:xfrm>
        </p:spPr>
        <p:txBody>
          <a:bodyPr/>
          <a:lstStyle/>
          <a:p>
            <a:pPr algn="ctr"/>
            <a:r>
              <a:rPr lang="en-US" dirty="0" smtClean="0"/>
              <a:t>Thanks for Dropping by!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58189" y="4679263"/>
            <a:ext cx="6880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Steven </a:t>
            </a:r>
            <a:r>
              <a:rPr lang="en-US" sz="2400" dirty="0"/>
              <a:t>Ta</a:t>
            </a:r>
          </a:p>
          <a:p>
            <a:pPr algn="ctr"/>
            <a:r>
              <a:rPr lang="en-US" sz="2400" dirty="0" err="1" smtClean="0"/>
              <a:t>Github</a:t>
            </a:r>
            <a:r>
              <a:rPr lang="en-US" sz="2400" dirty="0"/>
              <a:t>: steventa87 </a:t>
            </a:r>
          </a:p>
          <a:p>
            <a:pPr algn="ctr"/>
            <a:r>
              <a:rPr lang="en-US" sz="2400" dirty="0" err="1"/>
              <a:t>linkedin.com</a:t>
            </a:r>
            <a:r>
              <a:rPr lang="en-US" sz="2400" dirty="0"/>
              <a:t>/in/ta-</a:t>
            </a:r>
            <a:r>
              <a:rPr lang="en-US" sz="2400" dirty="0" err="1"/>
              <a:t>steven</a:t>
            </a:r>
            <a:endParaRPr lang="en-US" sz="24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95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4167695"/>
          </a:xfrm>
        </p:spPr>
        <p:txBody>
          <a:bodyPr>
            <a:normAutofit/>
          </a:bodyPr>
          <a:lstStyle/>
          <a:p>
            <a:r>
              <a:rPr lang="en-US" sz="3200" dirty="0" smtClean="0"/>
              <a:t>Most people look at star ratings and maybe read a couple reviews</a:t>
            </a:r>
          </a:p>
          <a:p>
            <a:r>
              <a:rPr lang="en-US" sz="3200" dirty="0" smtClean="0"/>
              <a:t>No one has </a:t>
            </a:r>
            <a:r>
              <a:rPr lang="en-US" sz="3200" dirty="0" smtClean="0">
                <a:solidFill>
                  <a:srgbClr val="00B050"/>
                </a:solidFill>
              </a:rPr>
              <a:t>time</a:t>
            </a:r>
            <a:r>
              <a:rPr lang="en-US" sz="3200" dirty="0" smtClean="0"/>
              <a:t> to read hundreds or thousands of reviews</a:t>
            </a:r>
          </a:p>
          <a:p>
            <a:r>
              <a:rPr lang="en-US" sz="3200" dirty="0"/>
              <a:t>User reviews are often a </a:t>
            </a:r>
            <a:r>
              <a:rPr lang="en-US" sz="3200" dirty="0">
                <a:solidFill>
                  <a:srgbClr val="FF0000"/>
                </a:solidFill>
              </a:rPr>
              <a:t>wasted</a:t>
            </a:r>
            <a:r>
              <a:rPr lang="en-US" sz="3200" dirty="0"/>
              <a:t> </a:t>
            </a:r>
            <a:r>
              <a:rPr lang="en-US" sz="3200" dirty="0" smtClean="0"/>
              <a:t>resource</a:t>
            </a:r>
          </a:p>
          <a:p>
            <a:r>
              <a:rPr lang="en-US" sz="3200" dirty="0" smtClean="0"/>
              <a:t>How can we use customer reviews for </a:t>
            </a:r>
            <a:r>
              <a:rPr lang="en-US" sz="3200" b="1" dirty="0" smtClean="0">
                <a:solidFill>
                  <a:schemeClr val="accent1"/>
                </a:solidFill>
              </a:rPr>
              <a:t>smart search</a:t>
            </a:r>
            <a:r>
              <a:rPr lang="en-US" sz="3200" dirty="0" smtClean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2299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Hotel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676401"/>
            <a:ext cx="10178322" cy="4171949"/>
          </a:xfrm>
        </p:spPr>
        <p:txBody>
          <a:bodyPr>
            <a:noAutofit/>
          </a:bodyPr>
          <a:lstStyle/>
          <a:p>
            <a:r>
              <a:rPr lang="en-US" sz="2400" dirty="0" smtClean="0"/>
              <a:t>San Francisco </a:t>
            </a:r>
            <a:r>
              <a:rPr lang="en-US" sz="2400" dirty="0"/>
              <a:t>-  </a:t>
            </a:r>
            <a:r>
              <a:rPr lang="en-US" sz="2400" dirty="0" smtClean="0"/>
              <a:t>230 </a:t>
            </a:r>
            <a:r>
              <a:rPr lang="en-US" sz="2400" dirty="0"/>
              <a:t>hotels, 30K </a:t>
            </a:r>
            <a:r>
              <a:rPr lang="en-US" sz="2400" dirty="0" smtClean="0"/>
              <a:t>reviews</a:t>
            </a:r>
          </a:p>
          <a:p>
            <a:r>
              <a:rPr lang="en-US" sz="2400" dirty="0" smtClean="0"/>
              <a:t>Las Vegas </a:t>
            </a:r>
            <a:r>
              <a:rPr lang="en-US" sz="2400" dirty="0"/>
              <a:t>- 230 hotels, 26K </a:t>
            </a:r>
            <a:r>
              <a:rPr lang="en-US" sz="2400" dirty="0" smtClean="0"/>
              <a:t>reviews</a:t>
            </a:r>
          </a:p>
          <a:p>
            <a:r>
              <a:rPr lang="en-US" sz="2400" dirty="0" smtClean="0"/>
              <a:t>New York </a:t>
            </a:r>
            <a:r>
              <a:rPr lang="en-US" sz="2400" dirty="0"/>
              <a:t>- 260 hotels, 55K </a:t>
            </a:r>
            <a:r>
              <a:rPr lang="en-US" sz="2400" dirty="0" smtClean="0"/>
              <a:t>reviews</a:t>
            </a:r>
          </a:p>
          <a:p>
            <a:endParaRPr lang="en-US" sz="2400" dirty="0" smtClean="0"/>
          </a:p>
          <a:p>
            <a:r>
              <a:rPr lang="en-US" sz="2400" dirty="0" smtClean="0"/>
              <a:t>User reviews </a:t>
            </a:r>
            <a:r>
              <a:rPr lang="en-US" sz="2400" dirty="0" smtClean="0">
                <a:solidFill>
                  <a:srgbClr val="FF0000"/>
                </a:solidFill>
              </a:rPr>
              <a:t>without</a:t>
            </a:r>
            <a:r>
              <a:rPr lang="en-US" sz="2400" dirty="0" smtClean="0"/>
              <a:t> their star ratings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647" y="2032630"/>
            <a:ext cx="2271806" cy="2271806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lumMod val="85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8085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011700"/>
          </a:xfrm>
        </p:spPr>
        <p:txBody>
          <a:bodyPr/>
          <a:lstStyle/>
          <a:p>
            <a:pPr algn="ctr"/>
            <a:r>
              <a:rPr lang="en-US" dirty="0" smtClean="0"/>
              <a:t>Web Application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394084"/>
            <a:ext cx="10178322" cy="5463915"/>
          </a:xfrm>
        </p:spPr>
      </p:pic>
    </p:spTree>
    <p:extLst>
      <p:ext uri="{BB962C8B-B14F-4D97-AF65-F5344CB8AC3E}">
        <p14:creationId xmlns:p14="http://schemas.microsoft.com/office/powerpoint/2010/main" val="710453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Smart search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267440"/>
            <a:ext cx="10178322" cy="5590559"/>
          </a:xfrm>
        </p:spPr>
      </p:pic>
    </p:spTree>
    <p:extLst>
      <p:ext uri="{BB962C8B-B14F-4D97-AF65-F5344CB8AC3E}">
        <p14:creationId xmlns:p14="http://schemas.microsoft.com/office/powerpoint/2010/main" val="164081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 Based Recommendation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8801" y="1356175"/>
            <a:ext cx="10178322" cy="1179093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smtClean="0"/>
              <a:t>How it works</a:t>
            </a:r>
            <a:endParaRPr lang="en-US" sz="4000" dirty="0"/>
          </a:p>
        </p:txBody>
      </p:sp>
      <p:sp>
        <p:nvSpPr>
          <p:cNvPr id="5" name="Rounded Rectangle 4"/>
          <p:cNvSpPr/>
          <p:nvPr/>
        </p:nvSpPr>
        <p:spPr>
          <a:xfrm>
            <a:off x="2182354" y="3147674"/>
            <a:ext cx="1864894" cy="1251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Search your</a:t>
            </a:r>
          </a:p>
          <a:p>
            <a:pPr algn="ctr"/>
            <a:r>
              <a:rPr lang="en-US" dirty="0"/>
              <a:t>e</a:t>
            </a:r>
            <a:r>
              <a:rPr lang="en-US" dirty="0" smtClean="0"/>
              <a:t>xperience</a:t>
            </a:r>
          </a:p>
        </p:txBody>
      </p:sp>
      <p:sp>
        <p:nvSpPr>
          <p:cNvPr id="6" name="Right Arrow 5"/>
          <p:cNvSpPr/>
          <p:nvPr/>
        </p:nvSpPr>
        <p:spPr>
          <a:xfrm flipV="1">
            <a:off x="4921113" y="3592842"/>
            <a:ext cx="1419726" cy="3609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097076" y="4075792"/>
            <a:ext cx="106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Cosine Similarity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28985" y="4522164"/>
            <a:ext cx="106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Vectorize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7841" y="3101508"/>
            <a:ext cx="106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TF-IDF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469" y="2809182"/>
            <a:ext cx="2976922" cy="2232691"/>
          </a:xfrm>
          <a:prstGeom prst="rect">
            <a:avLst/>
          </a:prstGeom>
          <a:effectLst>
            <a:glow rad="762000">
              <a:schemeClr val="accent1">
                <a:alpha val="40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7344903" y="5131121"/>
            <a:ext cx="2339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	Recommendation</a:t>
            </a:r>
          </a:p>
        </p:txBody>
      </p:sp>
    </p:spTree>
    <p:extLst>
      <p:ext uri="{BB962C8B-B14F-4D97-AF65-F5344CB8AC3E}">
        <p14:creationId xmlns:p14="http://schemas.microsoft.com/office/powerpoint/2010/main" val="83153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But What other insights can we find? Let’s topic model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969" y="1874517"/>
            <a:ext cx="9278910" cy="4983483"/>
          </a:xfrm>
        </p:spPr>
      </p:pic>
      <p:sp>
        <p:nvSpPr>
          <p:cNvPr id="8" name="Oval 7"/>
          <p:cNvSpPr/>
          <p:nvPr/>
        </p:nvSpPr>
        <p:spPr>
          <a:xfrm>
            <a:off x="2443396" y="4047345"/>
            <a:ext cx="2560320" cy="2458387"/>
          </a:xfrm>
          <a:prstGeom prst="ellipse">
            <a:avLst/>
          </a:prstGeom>
          <a:noFill/>
          <a:ln w="38100">
            <a:solidFill>
              <a:srgbClr val="00B050"/>
            </a:solidFill>
          </a:ln>
          <a:effectLst>
            <a:outerShdw blurRad="50800" dist="50800" dir="5400000" sx="99000" sy="99000" algn="ctr" rotWithShape="0">
              <a:schemeClr val="tx1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9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Sentiment Topic Modeling</a:t>
            </a:r>
            <a:endParaRPr lang="en-US" dirty="0"/>
          </a:p>
        </p:txBody>
      </p:sp>
      <p:pic>
        <p:nvPicPr>
          <p:cNvPr id="37" name="Content Placeholder 3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081" y="4838783"/>
            <a:ext cx="996950" cy="996950"/>
          </a:xfrm>
        </p:spPr>
      </p:pic>
      <p:sp>
        <p:nvSpPr>
          <p:cNvPr id="4" name="Oval 3"/>
          <p:cNvSpPr/>
          <p:nvPr/>
        </p:nvSpPr>
        <p:spPr>
          <a:xfrm>
            <a:off x="4951245" y="1458639"/>
            <a:ext cx="2179571" cy="13085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Hotel</a:t>
            </a:r>
          </a:p>
          <a:p>
            <a:pPr algn="ctr"/>
            <a:r>
              <a:rPr lang="en-US" dirty="0" smtClean="0"/>
              <a:t>Reviews</a:t>
            </a:r>
          </a:p>
        </p:txBody>
      </p:sp>
      <p:cxnSp>
        <p:nvCxnSpPr>
          <p:cNvPr id="8" name="Straight Connector 7"/>
          <p:cNvCxnSpPr>
            <a:stCxn id="4" idx="5"/>
            <a:endCxn id="14" idx="0"/>
          </p:cNvCxnSpPr>
          <p:nvPr/>
        </p:nvCxnSpPr>
        <p:spPr>
          <a:xfrm>
            <a:off x="6811625" y="2575593"/>
            <a:ext cx="1273751" cy="7048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7351179" y="3280487"/>
            <a:ext cx="1468394" cy="1228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Negative</a:t>
            </a:r>
            <a:endParaRPr lang="en-US" dirty="0"/>
          </a:p>
        </p:txBody>
      </p:sp>
      <p:cxnSp>
        <p:nvCxnSpPr>
          <p:cNvPr id="23" name="Straight Connector 22"/>
          <p:cNvCxnSpPr>
            <a:stCxn id="4" idx="3"/>
            <a:endCxn id="25" idx="0"/>
          </p:cNvCxnSpPr>
          <p:nvPr/>
        </p:nvCxnSpPr>
        <p:spPr>
          <a:xfrm flipH="1">
            <a:off x="4052227" y="2575593"/>
            <a:ext cx="1218209" cy="799307"/>
          </a:xfrm>
          <a:prstGeom prst="line">
            <a:avLst/>
          </a:prstGeom>
          <a:ln w="38100"/>
          <a:effectLst>
            <a:glow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3373571" y="3374900"/>
            <a:ext cx="1357312" cy="1228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Positive</a:t>
            </a:r>
            <a:endParaRPr lang="en-US" dirty="0"/>
          </a:p>
        </p:txBody>
      </p:sp>
      <p:cxnSp>
        <p:nvCxnSpPr>
          <p:cNvPr id="32" name="Straight Connector 31"/>
          <p:cNvCxnSpPr>
            <a:stCxn id="4" idx="4"/>
            <a:endCxn id="35" idx="0"/>
          </p:cNvCxnSpPr>
          <p:nvPr/>
        </p:nvCxnSpPr>
        <p:spPr>
          <a:xfrm>
            <a:off x="6041031" y="2767232"/>
            <a:ext cx="0" cy="53844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5362375" y="3305674"/>
            <a:ext cx="1357312" cy="1228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Neutral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3156592" y="5073941"/>
            <a:ext cx="1527128" cy="95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Topic Analysis</a:t>
            </a:r>
            <a:endParaRPr lang="en-US" dirty="0"/>
          </a:p>
        </p:txBody>
      </p:sp>
      <p:cxnSp>
        <p:nvCxnSpPr>
          <p:cNvPr id="48" name="Straight Connector 47"/>
          <p:cNvCxnSpPr>
            <a:stCxn id="25" idx="4"/>
          </p:cNvCxnSpPr>
          <p:nvPr/>
        </p:nvCxnSpPr>
        <p:spPr>
          <a:xfrm>
            <a:off x="4052227" y="4603625"/>
            <a:ext cx="0" cy="47031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35" idx="4"/>
          </p:cNvCxnSpPr>
          <p:nvPr/>
        </p:nvCxnSpPr>
        <p:spPr>
          <a:xfrm>
            <a:off x="6041031" y="4534399"/>
            <a:ext cx="0" cy="53954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265977" y="5336758"/>
            <a:ext cx="0" cy="4263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" idx="4"/>
          </p:cNvCxnSpPr>
          <p:nvPr/>
        </p:nvCxnSpPr>
        <p:spPr>
          <a:xfrm>
            <a:off x="8085376" y="4509212"/>
            <a:ext cx="0" cy="56472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5270436" y="5072841"/>
            <a:ext cx="1527128" cy="95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Topic Analysis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7292445" y="5073941"/>
            <a:ext cx="1527128" cy="95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Topic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05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6179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Unsupervised Topic Modeling</a:t>
            </a:r>
            <a:endParaRPr lang="en-US" sz="1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244184"/>
            <a:ext cx="10178322" cy="5613816"/>
          </a:xfrm>
        </p:spPr>
      </p:pic>
      <p:sp>
        <p:nvSpPr>
          <p:cNvPr id="7" name="TextBox 6"/>
          <p:cNvSpPr txBox="1"/>
          <p:nvPr/>
        </p:nvSpPr>
        <p:spPr>
          <a:xfrm>
            <a:off x="4918024" y="4051092"/>
            <a:ext cx="839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Rooms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93300" y="6457903"/>
            <a:ext cx="1021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593300" y="5226772"/>
            <a:ext cx="70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Value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013023" y="4426541"/>
            <a:ext cx="899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Service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51678" y="2576714"/>
            <a:ext cx="1131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Cleanliness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70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1085</TotalTime>
  <Words>166</Words>
  <Application>Microsoft Macintosh PowerPoint</Application>
  <PresentationFormat>Widescreen</PresentationFormat>
  <Paragraphs>51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Gill Sans MT</vt:lpstr>
      <vt:lpstr>Impact</vt:lpstr>
      <vt:lpstr>Arial</vt:lpstr>
      <vt:lpstr>Badge</vt:lpstr>
      <vt:lpstr>Reusable Review Energy  Hotel Recommender</vt:lpstr>
      <vt:lpstr>Problem</vt:lpstr>
      <vt:lpstr>Hotel Data</vt:lpstr>
      <vt:lpstr>Web Application</vt:lpstr>
      <vt:lpstr>Smart search</vt:lpstr>
      <vt:lpstr>Content Based Recommendation</vt:lpstr>
      <vt:lpstr>But What other insights can we find? Let’s topic model</vt:lpstr>
      <vt:lpstr>Sentiment Topic Modeling</vt:lpstr>
      <vt:lpstr>Unsupervised Topic Modeling</vt:lpstr>
      <vt:lpstr>Next Steps</vt:lpstr>
      <vt:lpstr>Thanks for Dropping by!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Sniffing out super Useful Reviews</dc:title>
  <dc:creator>Microsoft Office User</dc:creator>
  <cp:lastModifiedBy>Microsoft Office User</cp:lastModifiedBy>
  <cp:revision>115</cp:revision>
  <dcterms:created xsi:type="dcterms:W3CDTF">2018-05-08T20:49:53Z</dcterms:created>
  <dcterms:modified xsi:type="dcterms:W3CDTF">2018-05-11T01:38:29Z</dcterms:modified>
</cp:coreProperties>
</file>

<file path=docProps/thumbnail.jpeg>
</file>